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822630-440A-1925-C4CD-A81481A7FD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3000B-BCAE-BE9C-24DA-2A58118091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8/14/2022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BD631-953F-0F8E-865E-DA02D5F793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8FC88-6D20-09C5-A2C6-5FC9F18361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C5E9B5A-F54F-45E6-9569-B79E193614B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19718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8/14/2022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B78DA10-4BA4-4FDA-92B7-EC81F984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903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3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66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22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61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21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07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7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06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75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6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3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15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8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A8B6E71-8EDC-4A00-883E-A652F4EBB093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32B611B-55A7-453B-8B87-BCD655E43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0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B8294-A9E8-105C-3541-B1D99EBE0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31" y="3496867"/>
            <a:ext cx="7526338" cy="923330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02AD65-15D5-2F26-C464-507885E18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1548116"/>
          </a:xfrm>
        </p:spPr>
        <p:txBody>
          <a:bodyPr>
            <a:spAutoFit/>
          </a:bodyPr>
          <a:lstStyle/>
          <a:p>
            <a:r>
              <a:rPr lang="en-US" sz="2800" dirty="0"/>
              <a:t>Ephesians 5:15-17</a:t>
            </a:r>
          </a:p>
          <a:p>
            <a:r>
              <a:rPr lang="en-US" sz="2800" i="1" dirty="0"/>
              <a:t>“Look therefore carefully how ye walk, not as unwise, but as wise …”</a:t>
            </a:r>
          </a:p>
        </p:txBody>
      </p:sp>
    </p:spTree>
    <p:extLst>
      <p:ext uri="{BB962C8B-B14F-4D97-AF65-F5344CB8AC3E}">
        <p14:creationId xmlns:p14="http://schemas.microsoft.com/office/powerpoint/2010/main" val="1052990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 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5" y="2178258"/>
            <a:ext cx="8993172" cy="4585871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/>
              <a:t>Ephesians 5:17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Wherefore be ye not </a:t>
            </a:r>
            <a:r>
              <a:rPr lang="en-US" sz="3200" b="1" i="1" u="sng" dirty="0"/>
              <a:t>foolish</a:t>
            </a:r>
            <a:r>
              <a:rPr lang="en-US" sz="3200" b="1" i="1" dirty="0"/>
              <a:t>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1" dirty="0"/>
              <a:t>but </a:t>
            </a:r>
            <a:r>
              <a:rPr lang="en-US" sz="3200" b="1" i="1" u="sng" dirty="0"/>
              <a:t>understand</a:t>
            </a:r>
            <a:r>
              <a:rPr lang="en-US" sz="3200" b="1" i="1" dirty="0"/>
              <a:t> what the will of the Lord is</a:t>
            </a:r>
            <a:r>
              <a:rPr lang="en-US" sz="3200" i="1" dirty="0"/>
              <a:t>.”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Ignorance is no excuse. Acts 3:17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Jews and Gentiles. Acts 17:30;</a:t>
            </a:r>
            <a:br>
              <a:rPr lang="en-US" sz="2800" dirty="0"/>
            </a:br>
            <a:r>
              <a:rPr lang="en-US" sz="2800" dirty="0"/>
              <a:t>cf. Ephesians 4:18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i="1" dirty="0"/>
              <a:t>“</a:t>
            </a:r>
            <a:r>
              <a:rPr lang="en-US" sz="3200" b="1" i="1" dirty="0"/>
              <a:t>The will of the Lord</a:t>
            </a:r>
            <a:r>
              <a:rPr lang="en-US" sz="3200" i="1" dirty="0"/>
              <a:t>.”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Is made known. Ephesians 1:9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Through Christ. John 6:68; 7:17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Revealed by the Holy Spirit.</a:t>
            </a:r>
            <a:br>
              <a:rPr lang="en-US" sz="2800" dirty="0"/>
            </a:br>
            <a:r>
              <a:rPr lang="en-US" sz="2800" dirty="0"/>
              <a:t>1 Corinthians 2:10-13</a:t>
            </a:r>
          </a:p>
        </p:txBody>
      </p:sp>
    </p:spTree>
    <p:extLst>
      <p:ext uri="{BB962C8B-B14F-4D97-AF65-F5344CB8AC3E}">
        <p14:creationId xmlns:p14="http://schemas.microsoft.com/office/powerpoint/2010/main" val="341530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12" y="2578050"/>
            <a:ext cx="8520113" cy="394979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Walk</a:t>
            </a:r>
            <a:r>
              <a:rPr lang="en-US" sz="3200" i="1" dirty="0"/>
              <a:t>” </a:t>
            </a:r>
            <a:r>
              <a:rPr lang="en-US" sz="2000" dirty="0"/>
              <a:t>used 6 times in Ephesians, emphasizing our life in Christ: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sz="2000" dirty="0"/>
              <a:t>a. Good works of God. Ephesians 2:10.</a:t>
            </a:r>
          </a:p>
          <a:p>
            <a:pPr>
              <a:buNone/>
            </a:pPr>
            <a:r>
              <a:rPr lang="en-US" sz="2000" dirty="0"/>
              <a:t> b. Worthily of our calling. Ephesians 4:1; cf. Colossians 1:10-12</a:t>
            </a:r>
          </a:p>
          <a:p>
            <a:pPr>
              <a:buNone/>
            </a:pPr>
            <a:r>
              <a:rPr lang="en-US" sz="2000" dirty="0"/>
              <a:t> c. No longer as Gentiles (convinced of the futility of living in sin). Ephesians 4:17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Practical applications of being new people in Christ.</a:t>
            </a:r>
            <a:br>
              <a:rPr lang="en-US" sz="2000" dirty="0"/>
            </a:br>
            <a:r>
              <a:rPr lang="en-US" sz="2000" dirty="0"/>
              <a:t>Ephesians 5:1-21 (cf. 5:2; 5:8; 5:15)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Carefully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(circumspectly, KJV):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“exactly, accurately, diligently”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(Thayer)</a:t>
            </a:r>
          </a:p>
        </p:txBody>
      </p:sp>
    </p:spTree>
    <p:extLst>
      <p:ext uri="{BB962C8B-B14F-4D97-AF65-F5344CB8AC3E}">
        <p14:creationId xmlns:p14="http://schemas.microsoft.com/office/powerpoint/2010/main" val="226486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599" y="2689107"/>
            <a:ext cx="8638800" cy="3416320"/>
          </a:xfrm>
        </p:spPr>
        <p:txBody>
          <a:bodyPr>
            <a:spAutoFit/>
          </a:bodyPr>
          <a:lstStyle/>
          <a:p>
            <a:pPr marL="576263" lvl="1" indent="-293688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Be careful. James 3:13-18 </a:t>
            </a:r>
            <a:r>
              <a:rPr lang="en-US" sz="2800" dirty="0">
                <a:latin typeface="Segoe UI Semibold" pitchFamily="34" charset="0"/>
              </a:rPr>
              <a:t>(cf. 1 Corinthians 10:12; 1 Peter 5:8)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 Semibold" pitchFamily="34" charset="0"/>
              <a:ea typeface="+mn-ea"/>
              <a:cs typeface="+mn-cs"/>
            </a:endParaRPr>
          </a:p>
          <a:p>
            <a:pPr marL="576263" marR="0" lvl="1" indent="-2936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Redeeming the time. (Making the most of the season of opportunity, cf. Galatians 6:10 ).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cf. Colossians 4:5</a:t>
            </a:r>
          </a:p>
          <a:p>
            <a:pPr marL="576263" marR="0" lvl="1" indent="-2936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Life has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“evil days.”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 Semibold" pitchFamily="34" charset="0"/>
                <a:ea typeface="+mn-ea"/>
                <a:cs typeface="+mn-cs"/>
              </a:rPr>
              <a:t>(Cannot neglect to watch!) Ephesians 6:13; James 4:14-15</a:t>
            </a:r>
          </a:p>
        </p:txBody>
      </p:sp>
    </p:spTree>
    <p:extLst>
      <p:ext uri="{BB962C8B-B14F-4D97-AF65-F5344CB8AC3E}">
        <p14:creationId xmlns:p14="http://schemas.microsoft.com/office/powerpoint/2010/main" val="409220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1987457"/>
            <a:ext cx="8934450" cy="472437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Not as Unwise</a:t>
            </a:r>
            <a:r>
              <a:rPr lang="en-US" sz="3600" i="1" dirty="0"/>
              <a:t>”</a:t>
            </a:r>
            <a:r>
              <a:rPr lang="en-US" sz="2400" i="1" dirty="0"/>
              <a:t> (Fools, KJV);</a:t>
            </a:r>
            <a:r>
              <a:rPr lang="en-US" sz="2400" dirty="0"/>
              <a:t> cf. Psalms 14:1; </a:t>
            </a:r>
            <a:br>
              <a:rPr lang="en-US" sz="2400" dirty="0"/>
            </a:br>
            <a:r>
              <a:rPr lang="en-US" sz="2400" dirty="0"/>
              <a:t>Proverbs 12:15; 18:2</a:t>
            </a:r>
          </a:p>
          <a:p>
            <a:r>
              <a:rPr lang="en-US" sz="2400" dirty="0"/>
              <a:t>According to the course of the world. Ephesians 2:2</a:t>
            </a:r>
          </a:p>
          <a:p>
            <a:r>
              <a:rPr lang="en-US" sz="2400" dirty="0"/>
              <a:t>As the Gentiles. Ephesians 4:17; cf. 2:12;</a:t>
            </a:r>
            <a:br>
              <a:rPr lang="en-US" sz="2400" dirty="0"/>
            </a:br>
            <a:r>
              <a:rPr lang="en-US" sz="2400" dirty="0"/>
              <a:t>Philippians 3:18-19; NOTE: Ephesians 4:18 and</a:t>
            </a:r>
            <a:br>
              <a:rPr lang="en-US" sz="2400" dirty="0"/>
            </a:br>
            <a:r>
              <a:rPr lang="en-US" sz="2400" dirty="0"/>
              <a:t>Romans 1:21-23</a:t>
            </a:r>
          </a:p>
          <a:p>
            <a:r>
              <a:rPr lang="en-US" sz="2400" dirty="0"/>
              <a:t>After the flesh. Romans 8:4-5</a:t>
            </a:r>
          </a:p>
          <a:p>
            <a:r>
              <a:rPr lang="en-US" sz="2400" dirty="0"/>
              <a:t>After the manner of men. 1 Corinthians 3:3; cf. 1:11-12; Galatians 5:19-21</a:t>
            </a:r>
          </a:p>
          <a:p>
            <a:r>
              <a:rPr lang="en-US" sz="2400" dirty="0"/>
              <a:t>In craftiness. 2 Corinthians 4:2; 2 Peter 3:16-17</a:t>
            </a:r>
          </a:p>
        </p:txBody>
      </p:sp>
    </p:spTree>
    <p:extLst>
      <p:ext uri="{BB962C8B-B14F-4D97-AF65-F5344CB8AC3E}">
        <p14:creationId xmlns:p14="http://schemas.microsoft.com/office/powerpoint/2010/main" val="193966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380" y="2877146"/>
            <a:ext cx="8597785" cy="232679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4000" i="1" dirty="0"/>
              <a:t>“</a:t>
            </a:r>
            <a:r>
              <a:rPr lang="en-US" sz="4000" b="1" i="1" dirty="0"/>
              <a:t>Not as Unwise</a:t>
            </a:r>
            <a:r>
              <a:rPr lang="en-US" sz="4000" i="1" dirty="0"/>
              <a:t>” </a:t>
            </a:r>
            <a:r>
              <a:rPr lang="en-US" sz="2800" i="1" dirty="0"/>
              <a:t>(Fools, KJV);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cf. Psalms 14:1; Proverbs 12:15; 18:2</a:t>
            </a:r>
          </a:p>
          <a:p>
            <a:r>
              <a:rPr lang="en-US" sz="2800" dirty="0"/>
              <a:t>By sight. 2 Corinthians 5:7; Leviticus 10:1-2</a:t>
            </a:r>
          </a:p>
          <a:p>
            <a:r>
              <a:rPr lang="en-US" sz="2800" dirty="0"/>
              <a:t>Disorderly. 2 Thessalonians 3:6; cf. 1 Timothy 5:8</a:t>
            </a:r>
          </a:p>
        </p:txBody>
      </p:sp>
    </p:spTree>
    <p:extLst>
      <p:ext uri="{BB962C8B-B14F-4D97-AF65-F5344CB8AC3E}">
        <p14:creationId xmlns:p14="http://schemas.microsoft.com/office/powerpoint/2010/main" val="106081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2247911"/>
            <a:ext cx="8870623" cy="440120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But as wise</a:t>
            </a:r>
            <a:r>
              <a:rPr lang="en-US" sz="3600" i="1" dirty="0"/>
              <a:t>”</a:t>
            </a:r>
            <a:r>
              <a:rPr lang="en-US" sz="4400" dirty="0"/>
              <a:t> </a:t>
            </a:r>
            <a:r>
              <a:rPr lang="en-US" sz="2400" dirty="0"/>
              <a:t>“Wise in a practical sense, </a:t>
            </a:r>
            <a:r>
              <a:rPr lang="en-US" sz="2400" dirty="0" err="1"/>
              <a:t>i</a:t>
            </a:r>
            <a:r>
              <a:rPr lang="en-US" sz="2400" dirty="0"/>
              <a:t>. e. one who in action is governed by piety and integrity” (Thayer)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In newness of life. Romans 6:4; cf. Colossians 3:1ff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In good works. Ephesians 2:10; Proverbs 14:12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Worthily of God. Ephesians 4:1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In love, be imitators of God. Ephesians 5:1-2; </a:t>
            </a:r>
            <a:br>
              <a:rPr lang="en-US" sz="2400" dirty="0"/>
            </a:br>
            <a:r>
              <a:rPr lang="en-US" sz="2400" dirty="0"/>
              <a:t>cf. 1 Corinthians 13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As children of light. Ephesians 5:8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Carefully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In wisdom toward them that are without. Colossians 4:5; Matthew 5:13ff; Philippians 2:12ff; NOTE: 2 Corinthians. 3:2-3</a:t>
            </a:r>
          </a:p>
        </p:txBody>
      </p:sp>
    </p:spTree>
    <p:extLst>
      <p:ext uri="{BB962C8B-B14F-4D97-AF65-F5344CB8AC3E}">
        <p14:creationId xmlns:p14="http://schemas.microsoft.com/office/powerpoint/2010/main" val="385915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 wrap="square">
            <a:spAutoFit/>
          </a:bodyPr>
          <a:lstStyle/>
          <a:p>
            <a:r>
              <a:rPr lang="en-US" dirty="0"/>
              <a:t>Walking Carefully 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2151858"/>
            <a:ext cx="8946037" cy="4493538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Redeeming the time</a:t>
            </a:r>
            <a:r>
              <a:rPr lang="en-US" sz="3600" i="1" dirty="0"/>
              <a:t>.”</a:t>
            </a:r>
            <a:r>
              <a:rPr lang="en-US" sz="2500" dirty="0"/>
              <a:t> </a:t>
            </a:r>
            <a:r>
              <a:rPr lang="en-US" sz="2500" b="1" dirty="0"/>
              <a:t>Ephesians 5:16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/>
              <a:t>Redeem: </a:t>
            </a:r>
            <a:r>
              <a:rPr lang="en-US" sz="2500" i="1" dirty="0" err="1"/>
              <a:t>exagorazo</a:t>
            </a:r>
            <a:r>
              <a:rPr lang="en-US" sz="2500" dirty="0"/>
              <a:t> to buy up, i.e. ransom; figuratively, to rescue from loss (improve opportunity): (Strong)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/>
              <a:t>Time: </a:t>
            </a:r>
            <a:r>
              <a:rPr lang="en-US" sz="2500" i="1" dirty="0" err="1"/>
              <a:t>kairós</a:t>
            </a:r>
            <a:r>
              <a:rPr lang="en-US" sz="2500" dirty="0"/>
              <a:t> “Season, opportune time. It is not merely as a succession of minutes, which is, but a period of opportunity …” (The Complete Word Study Dictionary)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500" dirty="0"/>
              <a:t>As the man whose pound made ten pounds. </a:t>
            </a:r>
            <a:br>
              <a:rPr lang="en-US" sz="2500" dirty="0"/>
            </a:br>
            <a:r>
              <a:rPr lang="en-US" sz="2500" dirty="0"/>
              <a:t>Luke 19:16-17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500" dirty="0"/>
              <a:t>As the men who multiplied their talents. Matthew 25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500" dirty="0"/>
              <a:t>As the man who found treasure, pearl </a:t>
            </a:r>
            <a:br>
              <a:rPr lang="en-US" sz="2500" dirty="0"/>
            </a:br>
            <a:r>
              <a:rPr lang="en-US" sz="2500" dirty="0"/>
              <a:t>Matthew 13:44-45</a:t>
            </a:r>
          </a:p>
        </p:txBody>
      </p:sp>
    </p:spTree>
    <p:extLst>
      <p:ext uri="{BB962C8B-B14F-4D97-AF65-F5344CB8AC3E}">
        <p14:creationId xmlns:p14="http://schemas.microsoft.com/office/powerpoint/2010/main" val="386761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 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2065571"/>
            <a:ext cx="8955464" cy="413959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100" i="1" dirty="0"/>
              <a:t>“</a:t>
            </a:r>
            <a:r>
              <a:rPr lang="en-US" sz="3100" b="1" i="1" dirty="0"/>
              <a:t>Because the days are evil</a:t>
            </a:r>
            <a:r>
              <a:rPr lang="en-US" sz="3100" i="1" dirty="0"/>
              <a:t>” </a:t>
            </a:r>
            <a:r>
              <a:rPr lang="en-US" sz="3100" b="1" dirty="0"/>
              <a:t>Ephesians 5:16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dirty="0"/>
            </a:br>
            <a:r>
              <a:rPr lang="en-US" sz="2800" i="1" dirty="0" err="1"/>
              <a:t>poneeros</a:t>
            </a:r>
            <a:r>
              <a:rPr lang="en-US" sz="2800" dirty="0"/>
              <a:t> </a:t>
            </a:r>
            <a:r>
              <a:rPr lang="en-US" sz="2000" dirty="0"/>
              <a:t>(Thayer)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1. “Full of labors, annoyances, hardships.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a.	pressed and harassed by labors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b.	bringing toils, annoyances, perils: Ephesians 5:16; 6:13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2. Bad, of a bad nature or condition.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a.	in a physical sense: diseased or blind. Matthew 6:23; 	Luke 11:34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b.	in an ethical sense, evil, wicked, bad”</a:t>
            </a:r>
          </a:p>
        </p:txBody>
      </p:sp>
    </p:spTree>
    <p:extLst>
      <p:ext uri="{BB962C8B-B14F-4D97-AF65-F5344CB8AC3E}">
        <p14:creationId xmlns:p14="http://schemas.microsoft.com/office/powerpoint/2010/main" val="193853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C3BDE-5791-52E4-67AE-CB71DD76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2" y="412751"/>
            <a:ext cx="8334375" cy="1325563"/>
          </a:xfrm>
        </p:spPr>
        <p:txBody>
          <a:bodyPr>
            <a:spAutoFit/>
          </a:bodyPr>
          <a:lstStyle/>
          <a:p>
            <a:r>
              <a:rPr lang="en-US" dirty="0"/>
              <a:t>Walking Carefully </a:t>
            </a:r>
            <a:br>
              <a:rPr lang="en-US" dirty="0"/>
            </a:br>
            <a:r>
              <a:rPr lang="en-US" dirty="0"/>
              <a:t>(Ephesians 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6D53-D904-4002-071A-21E17711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7" y="2201383"/>
            <a:ext cx="9040305" cy="4367349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b="1" dirty="0"/>
              <a:t>Ephesians 5:17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Wherefore be ye not </a:t>
            </a:r>
            <a:r>
              <a:rPr lang="en-US" sz="3200" b="1" i="1" u="sng" dirty="0"/>
              <a:t>foolish</a:t>
            </a:r>
            <a:r>
              <a:rPr lang="en-US" sz="3200" i="1" dirty="0"/>
              <a:t>,</a:t>
            </a:r>
          </a:p>
          <a:p>
            <a:r>
              <a:rPr lang="en-US" sz="2600" i="1" dirty="0" err="1"/>
              <a:t>afroon</a:t>
            </a:r>
            <a:r>
              <a:rPr lang="en-US" sz="2600" i="1" dirty="0"/>
              <a:t>: </a:t>
            </a:r>
            <a:r>
              <a:rPr lang="en-US" sz="2600" dirty="0"/>
              <a:t>“without reason, senseless, foolish, stupid; without refection or intelligence, acting rashly: </a:t>
            </a:r>
            <a:br>
              <a:rPr lang="en-US" sz="2600" dirty="0"/>
            </a:br>
            <a:r>
              <a:rPr lang="en-US" sz="2600" dirty="0"/>
              <a:t>Luke 11:40” </a:t>
            </a:r>
            <a:r>
              <a:rPr lang="en-US" sz="2200" dirty="0"/>
              <a:t>(Thayer)</a:t>
            </a:r>
          </a:p>
          <a:p>
            <a:pPr marL="0" indent="0">
              <a:buNone/>
            </a:pPr>
            <a:r>
              <a:rPr lang="en-US" sz="3200" b="1" i="1" dirty="0"/>
              <a:t>but </a:t>
            </a:r>
            <a:r>
              <a:rPr lang="en-US" sz="3200" b="1" i="1" u="sng" dirty="0"/>
              <a:t>understand</a:t>
            </a:r>
            <a:r>
              <a:rPr lang="en-US" sz="3200" b="1" i="1" dirty="0"/>
              <a:t> what the will of the Lord is</a:t>
            </a:r>
            <a:r>
              <a:rPr lang="en-US" sz="3200" i="1" dirty="0"/>
              <a:t>.”</a:t>
            </a:r>
          </a:p>
          <a:p>
            <a:r>
              <a:rPr lang="en-US" sz="2600" i="1" dirty="0" err="1"/>
              <a:t>sunieoo</a:t>
            </a:r>
            <a:r>
              <a:rPr lang="en-US" sz="2600" i="1" dirty="0"/>
              <a:t>, </a:t>
            </a:r>
            <a:r>
              <a:rPr lang="en-US" sz="2600" dirty="0"/>
              <a:t>“to understand, to comprehend, to perceive, to have insight into </a:t>
            </a:r>
            <a:r>
              <a:rPr lang="en-US" sz="2600" i="1" dirty="0" err="1"/>
              <a:t>sunieemi</a:t>
            </a:r>
            <a:r>
              <a:rPr lang="en-US" sz="2600" i="1" dirty="0"/>
              <a:t>, </a:t>
            </a:r>
            <a:r>
              <a:rPr lang="en-US" sz="2600" dirty="0"/>
              <a:t>properly, to set or bring together, to put (as it were) the perception with the thing perceived.” (Thayer)</a:t>
            </a:r>
          </a:p>
        </p:txBody>
      </p:sp>
    </p:spTree>
    <p:extLst>
      <p:ext uri="{BB962C8B-B14F-4D97-AF65-F5344CB8AC3E}">
        <p14:creationId xmlns:p14="http://schemas.microsoft.com/office/powerpoint/2010/main" val="34380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1107</TotalTime>
  <Words>819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Segoe UI Semibold</vt:lpstr>
      <vt:lpstr>Wingdings 2</vt:lpstr>
      <vt:lpstr>Quotable</vt:lpstr>
      <vt:lpstr>Walking Carefully</vt:lpstr>
      <vt:lpstr>Walking Carefully (Ephesians 5:15)</vt:lpstr>
      <vt:lpstr>Walking Carefully (Ephesians 5:15)</vt:lpstr>
      <vt:lpstr>Walking Carefully (Ephesians 5:15)</vt:lpstr>
      <vt:lpstr>Walking Carefully (Ephesians 5:15)</vt:lpstr>
      <vt:lpstr>Walking Carefully (Ephesians 5:15)</vt:lpstr>
      <vt:lpstr>Walking Carefully  (Ephesians 5:15)</vt:lpstr>
      <vt:lpstr>Walking Carefully  (Ephesians 5:15)</vt:lpstr>
      <vt:lpstr>Walking Carefully  (Ephesians 5:15)</vt:lpstr>
      <vt:lpstr>Walking Carefully  (Ephesians 5:15)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Carefully</dc:title>
  <dc:creator>Micky Galloway</dc:creator>
  <cp:lastModifiedBy>Richard Lidh</cp:lastModifiedBy>
  <cp:revision>9</cp:revision>
  <cp:lastPrinted>2022-08-13T23:53:38Z</cp:lastPrinted>
  <dcterms:created xsi:type="dcterms:W3CDTF">2022-08-12T18:31:36Z</dcterms:created>
  <dcterms:modified xsi:type="dcterms:W3CDTF">2022-08-20T00:00:11Z</dcterms:modified>
</cp:coreProperties>
</file>